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13"/>
  </p:notesMasterIdLst>
  <p:sldIdLst>
    <p:sldId id="267" r:id="rId3"/>
    <p:sldId id="258" r:id="rId4"/>
    <p:sldId id="257" r:id="rId5"/>
    <p:sldId id="259" r:id="rId6"/>
    <p:sldId id="256" r:id="rId7"/>
    <p:sldId id="261" r:id="rId8"/>
    <p:sldId id="262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DE730-C6CA-430A-8FBA-934E31A9D908}" type="datetimeFigureOut">
              <a:rPr lang="en-GB" smtClean="0"/>
              <a:pPr/>
              <a:t>10/04/2013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2FF48-2CF7-42BA-BC4C-3131F7D886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78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374C975-52E7-4C1B-A9CE-ECF4BBBC502F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Variation in pentagons more representational of different enumerators (some are conservative and some are generous/ time spent asking for elaboration and analysis of answer with the farmers)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2FF48-2CF7-42BA-BC4C-3131F7D886A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540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64" y="4688919"/>
            <a:ext cx="6065273" cy="194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B9D8F6-B27E-4665-A349-4B43C435293E}" type="datetimeFigureOut">
              <a:rPr lang="en-GB" smtClean="0"/>
              <a:pPr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F3D047-4553-4A0D-BEB9-8E337F40E8C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28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B9D8F6-B27E-4665-A349-4B43C435293E}" type="datetimeFigureOut">
              <a:rPr lang="en-GB" smtClean="0"/>
              <a:pPr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F3D047-4553-4A0D-BEB9-8E337F40E8C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0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9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12048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89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381000" y="1295400"/>
            <a:ext cx="8640763" cy="2057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400" dirty="0"/>
              <a:t>Approaches followed &amp; lessons learned – Group Feedback –Kolu Gelan Keble</a:t>
            </a:r>
            <a:endParaRPr lang="en-GB" sz="4400" dirty="0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1295400" y="4191000"/>
            <a:ext cx="6477000" cy="1219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b="1" dirty="0" smtClean="0"/>
              <a:t>SLATE Training for Africa RISING / NBDC</a:t>
            </a:r>
          </a:p>
          <a:p>
            <a:pPr eaLnBrk="1" hangingPunct="1"/>
            <a:r>
              <a:rPr lang="en-US" sz="2400" b="1" dirty="0" smtClean="0"/>
              <a:t>Addis Ababa / </a:t>
            </a:r>
            <a:r>
              <a:rPr lang="en-US" sz="2400" b="1" dirty="0" err="1" smtClean="0"/>
              <a:t>Jeldu</a:t>
            </a:r>
            <a:r>
              <a:rPr lang="en-US" sz="2400" b="1" dirty="0" smtClean="0"/>
              <a:t>. 1 - 5 April 2013</a:t>
            </a:r>
          </a:p>
        </p:txBody>
      </p:sp>
    </p:spTree>
    <p:extLst>
      <p:ext uri="{BB962C8B-B14F-4D97-AF65-F5344CB8AC3E}">
        <p14:creationId xmlns:p14="http://schemas.microsoft.com/office/powerpoint/2010/main" val="17354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9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609600"/>
          </a:xfrm>
        </p:spPr>
        <p:txBody>
          <a:bodyPr/>
          <a:lstStyle/>
          <a:p>
            <a:pPr algn="ctr"/>
            <a:r>
              <a:rPr lang="en-GB" dirty="0" smtClean="0"/>
              <a:t>Facilitation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sz="2600" dirty="0"/>
              <a:t>Criteria for selection of key informants - </a:t>
            </a:r>
            <a:r>
              <a:rPr lang="en-GB" sz="2600" dirty="0" smtClean="0"/>
              <a:t>sampling </a:t>
            </a:r>
            <a:r>
              <a:rPr lang="en-GB" sz="2600" dirty="0"/>
              <a:t>was not proportional or representational – assumption based on the second day of research where farmers had greater access to assets - Geographic representation (those close by/ convenient)/ potential problem of interaction with DA when researcher has no knowledge of site</a:t>
            </a:r>
          </a:p>
          <a:p>
            <a:pPr lvl="0"/>
            <a:endParaRPr lang="en-GB" sz="1400" dirty="0" smtClean="0"/>
          </a:p>
          <a:p>
            <a:pPr lvl="0"/>
            <a:r>
              <a:rPr lang="en-GB" sz="2600" dirty="0" smtClean="0"/>
              <a:t>Less </a:t>
            </a:r>
            <a:r>
              <a:rPr lang="en-GB" sz="2600" dirty="0"/>
              <a:t>time allocated to identification/ evaluation of indicators – needed more time (Basic household data especially)</a:t>
            </a:r>
          </a:p>
          <a:p>
            <a:pPr lvl="0"/>
            <a:endParaRPr lang="en-GB" sz="1800" dirty="0" smtClean="0"/>
          </a:p>
          <a:p>
            <a:pPr lvl="0"/>
            <a:r>
              <a:rPr lang="en-GB" sz="2600" dirty="0" smtClean="0"/>
              <a:t>Different </a:t>
            </a:r>
            <a:r>
              <a:rPr lang="en-GB" sz="2600" dirty="0"/>
              <a:t>approaches in 3 </a:t>
            </a:r>
            <a:r>
              <a:rPr lang="en-GB" sz="2600" dirty="0" err="1"/>
              <a:t>kebeles</a:t>
            </a:r>
            <a:r>
              <a:rPr lang="en-GB" sz="2600" dirty="0"/>
              <a:t> – some included key informants in survey/ some excluded – which is best?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2600" b="1" dirty="0" smtClean="0"/>
              <a:t>SOLUTION</a:t>
            </a:r>
            <a:r>
              <a:rPr lang="en-GB" sz="2600" dirty="0" smtClean="0"/>
              <a:t> </a:t>
            </a:r>
            <a:r>
              <a:rPr lang="en-GB" sz="2600" dirty="0"/>
              <a:t>- A clear idea of how many samples (proportional or equal numbers etc.) and exploration of potential census lists/ time for scoping in the field for basic stratification is needed to reduce DA AND questionnaire bias – time must be taken to reflect on outputs from key informants (and more detailed notes taken in focus group – potential experiments on participatory methods such as resource maps?)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264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229600" cy="868362"/>
          </a:xfrm>
        </p:spPr>
        <p:txBody>
          <a:bodyPr/>
          <a:lstStyle/>
          <a:p>
            <a:pPr algn="ctr"/>
            <a:r>
              <a:rPr lang="en-GB" sz="4000" dirty="0" smtClean="0"/>
              <a:t>Weighting and Scoring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4602163"/>
          </a:xfrm>
        </p:spPr>
        <p:txBody>
          <a:bodyPr>
            <a:noAutofit/>
          </a:bodyPr>
          <a:lstStyle/>
          <a:p>
            <a:r>
              <a:rPr lang="en-GB" sz="2000" dirty="0"/>
              <a:t>Different level of understanding of enumerators – indicators and process – meant that farmers were also not always aware of the difference between weight and score and the way to address their own </a:t>
            </a:r>
            <a:r>
              <a:rPr lang="en-GB" sz="2000" dirty="0" smtClean="0"/>
              <a:t>circumstances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SOLUTION</a:t>
            </a:r>
            <a:r>
              <a:rPr lang="en-GB" sz="2000" dirty="0"/>
              <a:t>- must have pre-testing (day in class to discuss differences between weight and score- how to phrase/ consensus of approach etc. plus time in the field to try out – development of more detailed methodology – in field techniques etc</a:t>
            </a:r>
            <a:r>
              <a:rPr lang="en-GB" sz="2000" dirty="0" smtClean="0"/>
              <a:t>.)</a:t>
            </a:r>
          </a:p>
          <a:p>
            <a:pPr marL="0" indent="0">
              <a:buNone/>
            </a:pPr>
            <a:endParaRPr lang="en-GB" sz="500" dirty="0"/>
          </a:p>
          <a:p>
            <a:r>
              <a:rPr lang="en-GB" sz="2000" b="1" dirty="0"/>
              <a:t>Weighting </a:t>
            </a:r>
            <a:r>
              <a:rPr lang="en-GB" sz="2000" dirty="0"/>
              <a:t>– relative weight for each indicator (if list is too long farmers find it difficult – farmers tend to rank rather than give proportionate score especially when the indicators are very hard to compare)</a:t>
            </a:r>
          </a:p>
          <a:p>
            <a:r>
              <a:rPr lang="en-GB" sz="2000" b="1" dirty="0"/>
              <a:t>Scoring</a:t>
            </a:r>
            <a:r>
              <a:rPr lang="en-GB" sz="2000" dirty="0"/>
              <a:t> – relationships to weight are complex – issues with lack of negative scores – did not adequately show difference between rich/ poor farmers and their relative dependence on different sources of capital</a:t>
            </a:r>
          </a:p>
          <a:p>
            <a:r>
              <a:rPr lang="en-GB" sz="2000" dirty="0"/>
              <a:t>Enumerators skill to challenge / question the farmers answer/ give examples of positive/ negative </a:t>
            </a:r>
            <a:r>
              <a:rPr lang="en-GB" sz="2000" dirty="0" smtClean="0"/>
              <a:t>contribution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SOLUTION- </a:t>
            </a:r>
            <a:r>
              <a:rPr lang="en-GB" sz="2000" dirty="0" smtClean="0"/>
              <a:t>demonstration </a:t>
            </a:r>
            <a:r>
              <a:rPr lang="en-GB" sz="2000" dirty="0"/>
              <a:t>(interactive process – to minimise enumerators bias and to incorporate participatory process) – pictures and grains? </a:t>
            </a:r>
          </a:p>
        </p:txBody>
      </p:sp>
    </p:spTree>
    <p:extLst>
      <p:ext uri="{BB962C8B-B14F-4D97-AF65-F5344CB8AC3E}">
        <p14:creationId xmlns:p14="http://schemas.microsoft.com/office/powerpoint/2010/main" val="187862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792162"/>
          </a:xfrm>
        </p:spPr>
        <p:txBody>
          <a:bodyPr/>
          <a:lstStyle/>
          <a:p>
            <a:pPr algn="ctr"/>
            <a:r>
              <a:rPr lang="en-GB" sz="4800" dirty="0" smtClean="0"/>
              <a:t>Data entry and Analysis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Similarity/ differences in questionnaires from each </a:t>
            </a:r>
            <a:r>
              <a:rPr lang="en-GB" sz="2400" dirty="0" err="1"/>
              <a:t>Kebele</a:t>
            </a:r>
            <a:r>
              <a:rPr lang="en-GB" sz="2400" dirty="0"/>
              <a:t> based on differences in </a:t>
            </a:r>
            <a:r>
              <a:rPr lang="en-GB" sz="2400" dirty="0" smtClean="0"/>
              <a:t>sites  - especially for key basic information across sites – must be decided because some lists are more detailed than others</a:t>
            </a:r>
            <a:endParaRPr lang="en-GB" sz="2400" dirty="0"/>
          </a:p>
          <a:p>
            <a:r>
              <a:rPr lang="en-GB" sz="2400" b="1" dirty="0"/>
              <a:t>SOLUTION IS DIFFICULT</a:t>
            </a:r>
            <a:r>
              <a:rPr lang="en-GB" sz="2400" dirty="0"/>
              <a:t> - merging indicators would be convenient for analysis but lists of indicators could be exhaustive – reducing list could exclude key incomes/ niche assets etc. – want to capture all typologies and not </a:t>
            </a:r>
            <a:r>
              <a:rPr lang="en-GB" sz="2400" dirty="0" smtClean="0"/>
              <a:t>exclude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Accessibility of tool – copying/ sharing data etc. </a:t>
            </a:r>
            <a:endParaRPr lang="en-GB" sz="2400" dirty="0" smtClean="0"/>
          </a:p>
          <a:p>
            <a:r>
              <a:rPr lang="en-GB" sz="2400" b="1" dirty="0" smtClean="0"/>
              <a:t>SOLUTION- </a:t>
            </a:r>
            <a:r>
              <a:rPr lang="en-GB" sz="2400" dirty="0" smtClean="0"/>
              <a:t>need </a:t>
            </a:r>
            <a:r>
              <a:rPr lang="en-GB" sz="2400" dirty="0"/>
              <a:t>to know how to merge datasets and more on data </a:t>
            </a:r>
            <a:r>
              <a:rPr lang="en-GB" sz="2400" dirty="0" smtClean="0"/>
              <a:t>analysis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977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381125"/>
            <a:ext cx="6619875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0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2383" y="1752600"/>
            <a:ext cx="6400800" cy="467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2063" y="1381125"/>
            <a:ext cx="66198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29308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Low asset holder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0"/>
            <a:ext cx="6619875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94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asset holder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628800"/>
            <a:ext cx="6619875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940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Ethiopi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template_Ethiopia</Template>
  <TotalTime>100</TotalTime>
  <Words>520</Words>
  <Application>Microsoft Office PowerPoint</Application>
  <PresentationFormat>On-screen Show (4:3)</PresentationFormat>
  <Paragraphs>30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Africa RISING presentations template_Ethiopia</vt:lpstr>
      <vt:lpstr>Custom Design</vt:lpstr>
      <vt:lpstr>PowerPoint Presentation</vt:lpstr>
      <vt:lpstr>Facilitation</vt:lpstr>
      <vt:lpstr>Weighting and Scoring</vt:lpstr>
      <vt:lpstr>Data entry and Analysis</vt:lpstr>
      <vt:lpstr>PowerPoint Presentation</vt:lpstr>
      <vt:lpstr>PowerPoint Presentation</vt:lpstr>
      <vt:lpstr>PowerPoint Presentation</vt:lpstr>
      <vt:lpstr>Low asset holder</vt:lpstr>
      <vt:lpstr>High asset holder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</dc:creator>
  <cp:lastModifiedBy>Yasabu, Simret (ILRI)</cp:lastModifiedBy>
  <cp:revision>10</cp:revision>
  <dcterms:created xsi:type="dcterms:W3CDTF">2013-04-05T07:17:54Z</dcterms:created>
  <dcterms:modified xsi:type="dcterms:W3CDTF">2013-04-10T13:14:47Z</dcterms:modified>
</cp:coreProperties>
</file>